
<file path=[Content_Types].xml><?xml version="1.0" encoding="utf-8"?>
<Types xmlns="http://schemas.openxmlformats.org/package/2006/content-types">
  <Default ContentType="image/tif" Extension="tif"/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84000"/>
  <p:notesSz cx="7010400" cy="9296400"/>
  <p:defaultTextStyle>
    <a:defPPr lvl="0"/>
    <a:lvl1pPr lvl="0">
      <a:defRPr sz="3600">
        <a:latin typeface="+mn-lt"/>
        <a:ea typeface="+mn-ea"/>
        <a:cs typeface="+mn-cs"/>
        <a:sym typeface="Helvetica Neue"/>
      </a:defRPr>
    </a:lvl1pPr>
    <a:lvl2pPr lvl="1">
      <a:defRPr sz="3600">
        <a:latin typeface="+mn-lt"/>
        <a:ea typeface="+mn-ea"/>
        <a:cs typeface="+mn-cs"/>
        <a:sym typeface="Helvetica Neue"/>
      </a:defRPr>
    </a:lvl2pPr>
    <a:lvl3pPr lvl="2">
      <a:defRPr sz="3600">
        <a:latin typeface="+mn-lt"/>
        <a:ea typeface="+mn-ea"/>
        <a:cs typeface="+mn-cs"/>
        <a:sym typeface="Helvetica Neue"/>
      </a:defRPr>
    </a:lvl3pPr>
    <a:lvl4pPr lvl="3">
      <a:defRPr sz="3600">
        <a:latin typeface="+mn-lt"/>
        <a:ea typeface="+mn-ea"/>
        <a:cs typeface="+mn-cs"/>
        <a:sym typeface="Helvetica Neue"/>
      </a:defRPr>
    </a:lvl4pPr>
    <a:lvl5pPr lvl="4">
      <a:defRPr sz="3600">
        <a:latin typeface="+mn-lt"/>
        <a:ea typeface="+mn-ea"/>
        <a:cs typeface="+mn-cs"/>
        <a:sym typeface="Helvetica Neue"/>
      </a:defRPr>
    </a:lvl5pPr>
    <a:lvl6pPr lvl="5">
      <a:defRPr sz="3600">
        <a:latin typeface="+mn-lt"/>
        <a:ea typeface="+mn-ea"/>
        <a:cs typeface="+mn-cs"/>
        <a:sym typeface="Helvetica Neue"/>
      </a:defRPr>
    </a:lvl6pPr>
    <a:lvl7pPr lvl="6">
      <a:defRPr sz="3600">
        <a:latin typeface="+mn-lt"/>
        <a:ea typeface="+mn-ea"/>
        <a:cs typeface="+mn-cs"/>
        <a:sym typeface="Helvetica Neue"/>
      </a:defRPr>
    </a:lvl7pPr>
    <a:lvl8pPr lvl="7">
      <a:defRPr sz="3600">
        <a:latin typeface="+mn-lt"/>
        <a:ea typeface="+mn-ea"/>
        <a:cs typeface="+mn-cs"/>
        <a:sym typeface="Helvetica Neue"/>
      </a:defRPr>
    </a:lvl8pPr>
    <a:lvl9pPr lvl="8">
      <a:defRPr sz="3600">
        <a:latin typeface="+mn-lt"/>
        <a:ea typeface="+mn-ea"/>
        <a:cs typeface="+mn-cs"/>
        <a:sym typeface="Helvetica Neue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Sin estilo, cuadrícula de la tabla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047999" y="-2"/>
            <a:ext cx="18288002" cy="701993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 lvl="0">
              <a:defRPr sz="1800"/>
            </a:pPr>
            <a:r>
              <a:rPr sz="12000"/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047999" y="7204075"/>
            <a:ext cx="18288002" cy="65119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0" algn="ctr">
              <a:buSzTx/>
              <a:buFontTx/>
              <a:buNone/>
              <a:defRPr sz="4800"/>
            </a:lvl2pPr>
            <a:lvl3pPr marL="0" indent="0" algn="ctr">
              <a:buSzTx/>
              <a:buFontTx/>
              <a:buNone/>
              <a:defRPr sz="4800"/>
            </a:lvl3pPr>
            <a:lvl4pPr marL="0" indent="0" algn="ctr">
              <a:buSzTx/>
              <a:buFontTx/>
              <a:buNone/>
              <a:defRPr sz="4800"/>
            </a:lvl4pPr>
            <a:lvl5pPr marL="0" indent="0" algn="ctr">
              <a:buSzTx/>
              <a:buFontTx/>
              <a:buNone/>
              <a:defRPr sz="4800"/>
            </a:lvl5pPr>
          </a:lstStyle>
          <a:p>
            <a:pPr lvl="0">
              <a:defRPr sz="1800"/>
            </a:pPr>
            <a:r>
              <a:rPr sz="4800"/>
              <a:t>Nivel de texto 1</a:t>
            </a:r>
          </a:p>
          <a:p>
            <a:pPr lvl="1">
              <a:defRPr sz="1800"/>
            </a:pPr>
            <a:r>
              <a:rPr sz="4800"/>
              <a:t>Nivel de texto 2</a:t>
            </a:r>
          </a:p>
          <a:p>
            <a:pPr lvl="2">
              <a:defRPr sz="1800"/>
            </a:pPr>
            <a:r>
              <a:rPr sz="4800"/>
              <a:t>Nivel de texto 3</a:t>
            </a:r>
          </a:p>
          <a:p>
            <a:pPr lvl="3">
              <a:defRPr sz="1800"/>
            </a:pPr>
            <a:r>
              <a:rPr sz="4800"/>
              <a:t>Nivel de texto 4</a:t>
            </a:r>
          </a:p>
          <a:p>
            <a:pPr lvl="4">
              <a:defRPr sz="1800"/>
            </a:pPr>
            <a:r>
              <a:rPr sz="4800"/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7449800" y="-2"/>
            <a:ext cx="5257800" cy="130841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76399" y="730248"/>
            <a:ext cx="15468602" cy="1298575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663699" y="-2"/>
            <a:ext cx="21031202" cy="9124952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 lvl="0">
              <a:defRPr sz="1800"/>
            </a:pPr>
            <a:r>
              <a:rPr sz="12000"/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663699" y="9178925"/>
            <a:ext cx="21031202" cy="45370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76399" y="3651250"/>
            <a:ext cx="10363201" cy="100647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679575" y="730248"/>
            <a:ext cx="21031202" cy="265112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679575" y="3362326"/>
            <a:ext cx="10315576" cy="164782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pPr lvl="0">
              <a:defRPr sz="1800" b="0"/>
            </a:pPr>
            <a:r>
              <a:rPr sz="4800" b="1"/>
              <a:t>Nivel de texto 1</a:t>
            </a:r>
          </a:p>
          <a:p>
            <a:pPr lvl="1">
              <a:defRPr sz="1800" b="0"/>
            </a:pPr>
            <a:r>
              <a:rPr sz="4800" b="1"/>
              <a:t>Nivel de texto 2</a:t>
            </a:r>
          </a:p>
          <a:p>
            <a:pPr lvl="2">
              <a:defRPr sz="1800" b="0"/>
            </a:pPr>
            <a:r>
              <a:rPr sz="4800" b="1"/>
              <a:t>Nivel de texto 3</a:t>
            </a:r>
          </a:p>
          <a:p>
            <a:pPr lvl="3">
              <a:defRPr sz="1800" b="0"/>
            </a:pPr>
            <a:r>
              <a:rPr sz="4800" b="1"/>
              <a:t>Nivel de texto 4</a:t>
            </a:r>
          </a:p>
          <a:p>
            <a:pPr lvl="4">
              <a:defRPr sz="1800" b="0"/>
            </a:pPr>
            <a:r>
              <a:rPr sz="4800" b="1"/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676399" y="0"/>
            <a:ext cx="21031202" cy="41116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0366375" y="1974849"/>
            <a:ext cx="12344400" cy="11741153"/>
          </a:xfrm>
          <a:prstGeom prst="rect">
            <a:avLst/>
          </a:prstGeom>
        </p:spPr>
        <p:txBody>
          <a:bodyPr/>
          <a:lstStyle>
            <a:lvl1pPr marL="442912" indent="-442912">
              <a:defRPr sz="6200"/>
            </a:lvl1pPr>
            <a:lvl2pPr marL="963384" indent="-506184">
              <a:defRPr sz="6200"/>
            </a:lvl2pPr>
            <a:lvl3pPr marL="1504950" indent="-590550">
              <a:defRPr sz="6200"/>
            </a:lvl3pPr>
            <a:lvl4pPr marL="2080260" indent="-708660">
              <a:defRPr sz="6200"/>
            </a:lvl4pPr>
            <a:lvl5pPr marL="2537460" indent="-708660">
              <a:defRPr sz="6200"/>
            </a:lvl5pPr>
          </a:lstStyle>
          <a:p>
            <a:pPr lvl="0">
              <a:defRPr sz="1800"/>
            </a:pPr>
            <a:r>
              <a:rPr sz="6200"/>
              <a:t>Nivel de texto 1</a:t>
            </a:r>
          </a:p>
          <a:p>
            <a:pPr lvl="1">
              <a:defRPr sz="1800"/>
            </a:pPr>
            <a:r>
              <a:rPr sz="6200"/>
              <a:t>Nivel de texto 2</a:t>
            </a:r>
          </a:p>
          <a:p>
            <a:pPr lvl="2">
              <a:defRPr sz="1800"/>
            </a:pPr>
            <a:r>
              <a:rPr sz="6200"/>
              <a:t>Nivel de texto 3</a:t>
            </a:r>
          </a:p>
          <a:p>
            <a:pPr lvl="3">
              <a:defRPr sz="1800"/>
            </a:pPr>
            <a:r>
              <a:rPr sz="6200"/>
              <a:t>Nivel de texto 4</a:t>
            </a:r>
          </a:p>
          <a:p>
            <a:pPr lvl="4">
              <a:defRPr sz="1800"/>
            </a:pPr>
            <a:r>
              <a:rPr sz="6200"/>
              <a:t>Nivel de texto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 lvl="0">
              <a:defRPr sz="1800"/>
            </a:pPr>
            <a:r>
              <a:rPr sz="6200"/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679575" y="4114800"/>
            <a:ext cx="7864476" cy="9601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0">
              <a:buSzTx/>
              <a:buFontTx/>
              <a:buNone/>
              <a:defRPr sz="3000"/>
            </a:lvl2pPr>
            <a:lvl3pPr marL="0" indent="0">
              <a:buSzTx/>
              <a:buFontTx/>
              <a:buNone/>
              <a:defRPr sz="3000"/>
            </a:lvl3pPr>
            <a:lvl4pPr marL="0" indent="0">
              <a:buSzTx/>
              <a:buFontTx/>
              <a:buNone/>
              <a:defRPr sz="3000"/>
            </a:lvl4pPr>
            <a:lvl5pPr marL="0" indent="0">
              <a:buSzTx/>
              <a:buFont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Nivel de texto 1</a:t>
            </a:r>
          </a:p>
          <a:p>
            <a:pPr lvl="1">
              <a:defRPr sz="1800"/>
            </a:pPr>
            <a:r>
              <a:rPr sz="3000"/>
              <a:t>Nivel de texto 2</a:t>
            </a:r>
          </a:p>
          <a:p>
            <a:pPr lvl="2">
              <a:defRPr sz="1800"/>
            </a:pPr>
            <a:r>
              <a:rPr sz="3000"/>
              <a:t>Nivel de texto 3</a:t>
            </a:r>
          </a:p>
          <a:p>
            <a:pPr lvl="3">
              <a:defRPr sz="1800"/>
            </a:pPr>
            <a:r>
              <a:rPr sz="3000"/>
              <a:t>Nivel de texto 4</a:t>
            </a:r>
          </a:p>
          <a:p>
            <a:pPr lvl="4">
              <a:defRPr sz="1800"/>
            </a:pPr>
            <a:r>
              <a:rPr sz="3000"/>
              <a:t>Nivel de texto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pPr lvl="0">
              <a:defRPr sz="1800"/>
            </a:pPr>
            <a:r>
              <a:rPr sz="86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pPr lvl="0">
              <a:defRPr sz="1800"/>
            </a:pPr>
            <a:r>
              <a:rPr sz="5400"/>
              <a:t>Nivel de texto 1</a:t>
            </a:r>
          </a:p>
          <a:p>
            <a:pPr lvl="1">
              <a:defRPr sz="1800"/>
            </a:pPr>
            <a:r>
              <a:rPr sz="5400"/>
              <a:t>Nivel de texto 2</a:t>
            </a:r>
          </a:p>
          <a:p>
            <a:pPr lvl="2">
              <a:defRPr sz="1800"/>
            </a:pPr>
            <a:r>
              <a:rPr sz="5400"/>
              <a:t>Nivel de texto 3</a:t>
            </a:r>
          </a:p>
          <a:p>
            <a:pPr lvl="3">
              <a:defRPr sz="1800"/>
            </a:pPr>
            <a:r>
              <a:rPr sz="5400"/>
              <a:t>Nivel de texto 4</a:t>
            </a:r>
          </a:p>
          <a:p>
            <a:pPr lvl="4">
              <a:defRPr sz="1800"/>
            </a:pPr>
            <a:r>
              <a:rPr sz="54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ln w="12700">
            <a:miter lim="400000"/>
          </a:ln>
        </p:spPr>
        <p:txBody>
          <a:bodyPr lIns="91438" tIns="91438" rIns="91438" bIns="9143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8600">
          <a:latin typeface="Calibri"/>
          <a:ea typeface="Calibri"/>
          <a:cs typeface="Calibri"/>
          <a:sym typeface="Calibri"/>
        </a:defRPr>
      </a:lvl9pPr>
    </p:titleStyle>
    <p:bodyStyle>
      <a:lvl1pPr marL="440871" indent="-440871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1pPr>
      <a:lvl2pPr marL="971550" indent="-51435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2pPr>
      <a:lvl3pPr marL="1531619" indent="-617219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3pPr>
      <a:lvl4pPr marL="20574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4pPr>
      <a:lvl5pPr marL="25146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5pPr>
      <a:lvl6pPr marL="29718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6pPr>
      <a:lvl7pPr marL="34290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7pPr>
      <a:lvl8pPr marL="38862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8pPr>
      <a:lvl9pPr marL="4343400" indent="-685800">
        <a:lnSpc>
          <a:spcPct val="90000"/>
        </a:lnSpc>
        <a:spcBef>
          <a:spcPts val="1000"/>
        </a:spcBef>
        <a:buSzPct val="100000"/>
        <a:buFont typeface="Arial"/>
        <a:buChar char="•"/>
        <a:defRPr sz="5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"/><Relationship Id="rId5" Type="http://schemas.openxmlformats.org/officeDocument/2006/relationships/image" Target="../media/image16.t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829975" y="7572943"/>
            <a:ext cx="472404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es-AR" sz="4800" dirty="0" smtClean="0"/>
              <a:t>31 d</a:t>
            </a:r>
            <a:r>
              <a:rPr sz="4800" dirty="0" smtClean="0"/>
              <a:t>e </a:t>
            </a:r>
            <a:r>
              <a:rPr sz="4800" dirty="0" err="1"/>
              <a:t>agosto</a:t>
            </a:r>
            <a:r>
              <a:rPr sz="4800" dirty="0"/>
              <a:t> 2020</a:t>
            </a:r>
          </a:p>
        </p:txBody>
      </p:sp>
      <p:pic>
        <p:nvPicPr>
          <p:cNvPr id="5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7524" y="5169117"/>
            <a:ext cx="15228952" cy="2052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070975" y="492827"/>
            <a:ext cx="1032814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Barrios con casos Covid-19 activos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Provincia de Córdoba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975" y="4069066"/>
            <a:ext cx="13640080" cy="8206780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24155"/>
              </p:ext>
            </p:extLst>
          </p:nvPr>
        </p:nvGraphicFramePr>
        <p:xfrm>
          <a:off x="17151927" y="5680363"/>
          <a:ext cx="5784566" cy="3894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93935">
                  <a:extLst>
                    <a:ext uri="{9D8B030D-6E8A-4147-A177-3AD203B41FA5}">
                      <a16:colId xmlns:a16="http://schemas.microsoft.com/office/drawing/2014/main" val="932761125"/>
                    </a:ext>
                  </a:extLst>
                </a:gridCol>
                <a:gridCol w="1290631">
                  <a:extLst>
                    <a:ext uri="{9D8B030D-6E8A-4147-A177-3AD203B41FA5}">
                      <a16:colId xmlns:a16="http://schemas.microsoft.com/office/drawing/2014/main" val="2887562628"/>
                    </a:ext>
                  </a:extLst>
                </a:gridCol>
              </a:tblGrid>
              <a:tr h="713975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1 caso activo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81193"/>
                  </a:ext>
                </a:extLst>
              </a:tr>
              <a:tr h="636107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2 a 5 casos 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52350"/>
                  </a:ext>
                </a:extLst>
              </a:tr>
              <a:tr h="636107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6 a 10 casos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0944"/>
                  </a:ext>
                </a:extLst>
              </a:tr>
              <a:tr h="636107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11 a 15 casos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8086"/>
                  </a:ext>
                </a:extLst>
              </a:tr>
              <a:tr h="636107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16 a 20 casos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22561"/>
                  </a:ext>
                </a:extLst>
              </a:tr>
              <a:tr h="636107">
                <a:tc>
                  <a:txBody>
                    <a:bodyPr/>
                    <a:lstStyle/>
                    <a:p>
                      <a:pPr algn="l" fontAlgn="b"/>
                      <a:r>
                        <a:rPr lang="es-AR" sz="2100" u="none" strike="noStrike" dirty="0">
                          <a:effectLst/>
                        </a:rPr>
                        <a:t>Barrios con mas de 20 casos</a:t>
                      </a:r>
                      <a:endParaRPr lang="es-A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4854"/>
                  </a:ext>
                </a:extLst>
              </a:tr>
            </a:tbl>
          </a:graphicData>
        </a:graphic>
      </p:graphicFrame>
      <p:sp>
        <p:nvSpPr>
          <p:cNvPr id="10" name="Shape 144"/>
          <p:cNvSpPr/>
          <p:nvPr/>
        </p:nvSpPr>
        <p:spPr>
          <a:xfrm>
            <a:off x="2070975" y="3365252"/>
            <a:ext cx="1138132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4000" b="1" dirty="0" smtClean="0">
                <a:latin typeface="Calibri"/>
                <a:ea typeface="Calibri"/>
                <a:cs typeface="Calibri"/>
                <a:sym typeface="Calibri"/>
              </a:rPr>
              <a:t>Edades de los casos </a:t>
            </a:r>
            <a:r>
              <a:rPr lang="es-AR" sz="4000" b="1" dirty="0" err="1" smtClean="0">
                <a:latin typeface="Calibri"/>
                <a:ea typeface="Calibri"/>
                <a:cs typeface="Calibri"/>
                <a:sym typeface="Calibri"/>
              </a:rPr>
              <a:t>Covid</a:t>
            </a:r>
            <a:r>
              <a:rPr lang="es-AR" sz="4000" b="1" dirty="0" smtClean="0">
                <a:latin typeface="Calibri"/>
                <a:ea typeface="Calibri"/>
                <a:cs typeface="Calibri"/>
                <a:sym typeface="Calibri"/>
              </a:rPr>
              <a:t> activos. Ciudad de Córdoba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805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459947" y="996279"/>
            <a:ext cx="15101057" cy="232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AR" sz="4800" b="1" dirty="0" smtClean="0">
                <a:solidFill>
                  <a:schemeClr val="tx1"/>
                </a:solidFill>
              </a:rPr>
              <a:t>Casos </a:t>
            </a:r>
            <a:r>
              <a:rPr lang="es-AR" sz="4800" b="1" dirty="0">
                <a:solidFill>
                  <a:schemeClr val="tx1"/>
                </a:solidFill>
              </a:rPr>
              <a:t>COVID-19 y fallecidos por grupo etario </a:t>
            </a:r>
          </a:p>
          <a:p>
            <a:pPr algn="ctr"/>
            <a:r>
              <a:rPr lang="es-AR" sz="4800" b="1" dirty="0">
                <a:solidFill>
                  <a:schemeClr val="tx1"/>
                </a:solidFill>
              </a:rPr>
              <a:t>Provincia de Córdoba.  </a:t>
            </a:r>
          </a:p>
          <a:p>
            <a:pPr lvl="0" defTabSz="457200">
              <a:defRPr sz="1800"/>
            </a:pP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561004" y="3500592"/>
            <a:ext cx="570127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 la fecha se notificaron </a:t>
            </a:r>
            <a:r>
              <a:rPr lang="es-AR" b="1" dirty="0">
                <a:solidFill>
                  <a:schemeClr val="tx1"/>
                </a:solidFill>
              </a:rPr>
              <a:t>126</a:t>
            </a:r>
            <a:r>
              <a:rPr lang="es-AR" dirty="0">
                <a:solidFill>
                  <a:schemeClr val="tx1"/>
                </a:solidFill>
              </a:rPr>
              <a:t> fallecimientos por COVID-19 en Córdoba.</a:t>
            </a:r>
          </a:p>
          <a:p>
            <a:pPr algn="ctr"/>
            <a:endParaRPr lang="es-AR" dirty="0">
              <a:solidFill>
                <a:schemeClr val="tx1"/>
              </a:solidFill>
            </a:endParaRPr>
          </a:p>
          <a:p>
            <a:pPr algn="ctr"/>
            <a:r>
              <a:rPr lang="es-AR" dirty="0">
                <a:solidFill>
                  <a:schemeClr val="tx1"/>
                </a:solidFill>
              </a:rPr>
              <a:t>La mayor concentración de los casos confirmados se encuentra entre los</a:t>
            </a:r>
          </a:p>
          <a:p>
            <a:pPr algn="ctr"/>
            <a:r>
              <a:rPr lang="es-AR" dirty="0">
                <a:solidFill>
                  <a:schemeClr val="tx1"/>
                </a:solidFill>
              </a:rPr>
              <a:t>20 a 49 años</a:t>
            </a:r>
          </a:p>
          <a:p>
            <a:pPr algn="ctr"/>
            <a:endParaRPr lang="es-AR" dirty="0">
              <a:solidFill>
                <a:schemeClr val="tx1"/>
              </a:solidFill>
            </a:endParaRPr>
          </a:p>
          <a:p>
            <a:pPr algn="ctr"/>
            <a:r>
              <a:rPr lang="es-AR" dirty="0">
                <a:solidFill>
                  <a:schemeClr val="tx1"/>
                </a:solidFill>
              </a:rPr>
              <a:t>La  mayor concentración de casos fallecidos se encuentra en el grupo de 80 a 89 años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70" y="3500592"/>
            <a:ext cx="15319377" cy="9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78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35800" y="7453745"/>
            <a:ext cx="14691982" cy="83127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5B9BD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845401" y="1433139"/>
            <a:ext cx="13078901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Test por millón de habitantes – 31 de Agosto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0" y="3146334"/>
            <a:ext cx="15772635" cy="90560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050473" y="941961"/>
            <a:ext cx="914400" cy="9144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5B9BD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A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05993"/>
              </p:ext>
            </p:extLst>
          </p:nvPr>
        </p:nvGraphicFramePr>
        <p:xfrm>
          <a:off x="3235800" y="9557905"/>
          <a:ext cx="1516303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037">
                  <a:extLst>
                    <a:ext uri="{9D8B030D-6E8A-4147-A177-3AD203B41FA5}">
                      <a16:colId xmlns:a16="http://schemas.microsoft.com/office/drawing/2014/main" val="63364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67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814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4093599" y="7076028"/>
            <a:ext cx="6827452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6000" b="1"/>
              <a:t>Número de Pacientes</a:t>
            </a:r>
          </a:p>
        </p:txBody>
      </p:sp>
      <p:pic>
        <p:nvPicPr>
          <p:cNvPr id="1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4909364" y="10575755"/>
            <a:ext cx="519592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6000" b="1"/>
              <a:t>Porcentaje Total</a:t>
            </a:r>
          </a:p>
        </p:txBody>
      </p:sp>
      <p:sp>
        <p:nvSpPr>
          <p:cNvPr id="193" name="Shape 193"/>
          <p:cNvSpPr/>
          <p:nvPr/>
        </p:nvSpPr>
        <p:spPr>
          <a:xfrm>
            <a:off x="13816824" y="8616146"/>
            <a:ext cx="7362050" cy="1983253"/>
          </a:xfrm>
          <a:prstGeom prst="rect">
            <a:avLst/>
          </a:prstGeom>
          <a:solidFill>
            <a:srgbClr val="ED753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4934506" y="8278083"/>
            <a:ext cx="5145639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16000" b="1" dirty="0" smtClean="0">
                <a:solidFill>
                  <a:srgbClr val="FFFFFF"/>
                </a:solidFill>
              </a:rPr>
              <a:t>33,5</a:t>
            </a:r>
            <a:r>
              <a:rPr sz="16000" b="1" dirty="0" smtClean="0">
                <a:solidFill>
                  <a:srgbClr val="FFFFFF"/>
                </a:solidFill>
              </a:rPr>
              <a:t>%</a:t>
            </a:r>
            <a:endParaRPr sz="16000" b="1" dirty="0">
              <a:solidFill>
                <a:srgbClr val="FFFFFF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3822539" y="5134825"/>
            <a:ext cx="7369570" cy="1983253"/>
          </a:xfrm>
          <a:prstGeom prst="rect">
            <a:avLst/>
          </a:prstGeom>
          <a:solidFill>
            <a:srgbClr val="ED753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ED7531"/>
                </a:solidFill>
              </a:defRPr>
            </a:pPr>
            <a:endParaRPr/>
          </a:p>
        </p:txBody>
      </p:sp>
      <p:pic>
        <p:nvPicPr>
          <p:cNvPr id="196" name="pasted-image.pdf"/>
          <p:cNvPicPr/>
          <p:nvPr/>
        </p:nvPicPr>
        <p:blipFill>
          <a:blip r:embed="rId4">
            <a:alphaModFix amt="60053"/>
            <a:extLst/>
          </a:blip>
          <a:stretch>
            <a:fillRect/>
          </a:stretch>
        </p:blipFill>
        <p:spPr>
          <a:xfrm>
            <a:off x="13024321" y="6945798"/>
            <a:ext cx="8966006" cy="29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5850619" y="4714211"/>
            <a:ext cx="3313408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17000" b="1" dirty="0" smtClean="0">
                <a:solidFill>
                  <a:srgbClr val="FFFFFF"/>
                </a:solidFill>
              </a:rPr>
              <a:t>8</a:t>
            </a:r>
            <a:r>
              <a:rPr sz="17000" b="1" dirty="0" smtClean="0">
                <a:solidFill>
                  <a:srgbClr val="FFFFFF"/>
                </a:solidFill>
              </a:rPr>
              <a:t>1</a:t>
            </a:r>
            <a:r>
              <a:rPr lang="es-AR" sz="17000" b="1" dirty="0" smtClean="0">
                <a:solidFill>
                  <a:srgbClr val="FFFFFF"/>
                </a:solidFill>
              </a:rPr>
              <a:t>9</a:t>
            </a:r>
            <a:endParaRPr sz="17000" b="1" dirty="0">
              <a:solidFill>
                <a:srgbClr val="FFFFFF"/>
              </a:solidFill>
            </a:endParaRPr>
          </a:p>
        </p:txBody>
      </p:sp>
      <p:pic>
        <p:nvPicPr>
          <p:cNvPr id="198" name="pasted-image.pdf"/>
          <p:cNvPicPr/>
          <p:nvPr/>
        </p:nvPicPr>
        <p:blipFill>
          <a:blip r:embed="rId4">
            <a:alphaModFix amt="60053"/>
            <a:extLst/>
          </a:blip>
          <a:stretch>
            <a:fillRect/>
          </a:stretch>
        </p:blipFill>
        <p:spPr>
          <a:xfrm>
            <a:off x="13024321" y="10427119"/>
            <a:ext cx="8966006" cy="29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1542" y="4051146"/>
            <a:ext cx="4368801" cy="80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2293981" y="4095596"/>
            <a:ext cx="9816716" cy="7962901"/>
          </a:xfrm>
          <a:prstGeom prst="rect">
            <a:avLst/>
          </a:prstGeom>
          <a:ln w="88900">
            <a:solidFill>
              <a:srgbClr val="D2D2D2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ED7531"/>
                </a:solidFill>
              </a:defRPr>
            </a:pPr>
            <a:endParaRPr/>
          </a:p>
        </p:txBody>
      </p:sp>
      <p:pic>
        <p:nvPicPr>
          <p:cNvPr id="201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02515" y="9501269"/>
            <a:ext cx="5207001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6488021" y="4274888"/>
            <a:ext cx="5290462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F5772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57723"/>
                </a:solidFill>
              </a:rPr>
              <a:t>Ocupación de camas de terapia intensiva en cada provincia</a:t>
            </a:r>
          </a:p>
        </p:txBody>
      </p:sp>
      <p:sp>
        <p:nvSpPr>
          <p:cNvPr id="203" name="Shape 203"/>
          <p:cNvSpPr/>
          <p:nvPr/>
        </p:nvSpPr>
        <p:spPr>
          <a:xfrm>
            <a:off x="6488021" y="6358478"/>
            <a:ext cx="5290462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000"/>
              <a:t>Porcentaje de ocupación de camas UTI en el sector público y privado por todas las patologías</a:t>
            </a:r>
          </a:p>
        </p:txBody>
      </p:sp>
      <p:sp>
        <p:nvSpPr>
          <p:cNvPr id="204" name="Shape 204"/>
          <p:cNvSpPr/>
          <p:nvPr/>
        </p:nvSpPr>
        <p:spPr>
          <a:xfrm>
            <a:off x="2310523" y="12140854"/>
            <a:ext cx="978363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700"/>
              <a:t>Fuente: elaboración de Chequeado en base a datos del Ministerio de Salud de la Nación. Fecha de última actualización: 20/08/2020</a:t>
            </a:r>
          </a:p>
        </p:txBody>
      </p:sp>
      <p:sp>
        <p:nvSpPr>
          <p:cNvPr id="205" name="Shape 205"/>
          <p:cNvSpPr/>
          <p:nvPr/>
        </p:nvSpPr>
        <p:spPr>
          <a:xfrm>
            <a:off x="2095500" y="1586602"/>
            <a:ext cx="1278971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Camas de UTI </a:t>
            </a:r>
            <a:r>
              <a:rPr sz="60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sz="60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de Córdoba</a:t>
            </a:r>
          </a:p>
          <a:p>
            <a:pPr lvl="0">
              <a:defRPr sz="1800"/>
            </a:pP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Sector </a:t>
            </a:r>
            <a:r>
              <a:rPr sz="6000" b="1" dirty="0" err="1"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sz="6000" b="1" dirty="0" err="1">
                <a:latin typeface="Calibri"/>
                <a:ea typeface="Calibri"/>
                <a:cs typeface="Calibri"/>
                <a:sym typeface="Calibri"/>
              </a:rPr>
              <a:t>Privado</a:t>
            </a:r>
            <a:r>
              <a:rPr sz="6000" b="1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AR" sz="6000" b="1" dirty="0" smtClean="0"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sz="6000" b="1" dirty="0" smtClean="0">
                <a:latin typeface="Calibri"/>
                <a:ea typeface="Calibri"/>
                <a:cs typeface="Calibri"/>
                <a:sym typeface="Calibri"/>
              </a:rPr>
              <a:t>/08/2020</a:t>
            </a:r>
            <a:endParaRPr sz="6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4550799" y="8237698"/>
            <a:ext cx="6827452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6000" b="1"/>
              <a:t>Número de Pacientes</a:t>
            </a:r>
          </a:p>
        </p:txBody>
      </p:sp>
      <p:pic>
        <p:nvPicPr>
          <p:cNvPr id="1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5366564" y="11737425"/>
            <a:ext cx="519592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6000" b="1"/>
              <a:t>Porcentaje Total</a:t>
            </a:r>
          </a:p>
        </p:txBody>
      </p:sp>
      <p:sp>
        <p:nvSpPr>
          <p:cNvPr id="193" name="Shape 193"/>
          <p:cNvSpPr/>
          <p:nvPr/>
        </p:nvSpPr>
        <p:spPr>
          <a:xfrm>
            <a:off x="14274024" y="9777816"/>
            <a:ext cx="7362050" cy="1983253"/>
          </a:xfrm>
          <a:prstGeom prst="rect">
            <a:avLst/>
          </a:prstGeom>
          <a:solidFill>
            <a:srgbClr val="ED753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5391706" y="9439753"/>
            <a:ext cx="5145639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0" b="1" dirty="0" smtClean="0">
                <a:solidFill>
                  <a:srgbClr val="FFFFFF"/>
                </a:solidFill>
              </a:rPr>
              <a:t>1</a:t>
            </a:r>
            <a:r>
              <a:rPr lang="es-AR" sz="16000" b="1" dirty="0" smtClean="0">
                <a:solidFill>
                  <a:srgbClr val="FFFFFF"/>
                </a:solidFill>
              </a:rPr>
              <a:t>4</a:t>
            </a:r>
            <a:r>
              <a:rPr sz="16000" b="1" dirty="0" smtClean="0">
                <a:solidFill>
                  <a:srgbClr val="FFFFFF"/>
                </a:solidFill>
              </a:rPr>
              <a:t>,7</a:t>
            </a:r>
            <a:r>
              <a:rPr sz="16000" b="1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95" name="Shape 195"/>
          <p:cNvSpPr/>
          <p:nvPr/>
        </p:nvSpPr>
        <p:spPr>
          <a:xfrm>
            <a:off x="14279739" y="6296495"/>
            <a:ext cx="7369570" cy="1983253"/>
          </a:xfrm>
          <a:prstGeom prst="rect">
            <a:avLst/>
          </a:prstGeom>
          <a:solidFill>
            <a:srgbClr val="ED753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ED7531"/>
                </a:solid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6307819" y="5875881"/>
            <a:ext cx="3313408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000" b="1" dirty="0" smtClean="0">
                <a:solidFill>
                  <a:srgbClr val="FFFFFF"/>
                </a:solidFill>
              </a:rPr>
              <a:t>1</a:t>
            </a:r>
            <a:r>
              <a:rPr lang="es-AR" sz="17000" b="1" dirty="0" smtClean="0">
                <a:solidFill>
                  <a:srgbClr val="FFFFFF"/>
                </a:solidFill>
              </a:rPr>
              <a:t>96</a:t>
            </a:r>
            <a:endParaRPr sz="17000" b="1" dirty="0">
              <a:solidFill>
                <a:srgbClr val="FFFFFF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095500" y="950599"/>
            <a:ext cx="11330985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5400" b="1" dirty="0">
                <a:latin typeface="Calibri"/>
                <a:ea typeface="Calibri"/>
                <a:cs typeface="Calibri"/>
                <a:sym typeface="Calibri"/>
              </a:rPr>
              <a:t>Camas </a:t>
            </a:r>
            <a:r>
              <a:rPr lang="es-AR" sz="5400" b="1" dirty="0" smtClean="0">
                <a:latin typeface="Calibri"/>
                <a:ea typeface="Calibri"/>
                <a:cs typeface="Calibri"/>
                <a:sym typeface="Calibri"/>
              </a:rPr>
              <a:t>críticas </a:t>
            </a:r>
            <a:r>
              <a:rPr sz="5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sz="54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400" b="1" dirty="0">
                <a:latin typeface="Calibri"/>
                <a:ea typeface="Calibri"/>
                <a:cs typeface="Calibri"/>
                <a:sym typeface="Calibri"/>
              </a:rPr>
              <a:t> de Córdoba</a:t>
            </a:r>
          </a:p>
          <a:p>
            <a:pPr lvl="0">
              <a:defRPr sz="1800"/>
            </a:pPr>
            <a:r>
              <a:rPr sz="5400" b="1" dirty="0">
                <a:latin typeface="Calibri"/>
                <a:ea typeface="Calibri"/>
                <a:cs typeface="Calibri"/>
                <a:sym typeface="Calibri"/>
              </a:rPr>
              <a:t>Sector </a:t>
            </a:r>
            <a:r>
              <a:rPr sz="5400" b="1" dirty="0" err="1"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sz="54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sz="5400" b="1" dirty="0" err="1">
                <a:latin typeface="Calibri"/>
                <a:ea typeface="Calibri"/>
                <a:cs typeface="Calibri"/>
                <a:sym typeface="Calibri"/>
              </a:rPr>
              <a:t>Privado</a:t>
            </a:r>
            <a:r>
              <a:rPr sz="5400" b="1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AR" sz="5400" b="1" dirty="0" smtClean="0"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sz="5400" b="1" dirty="0" smtClean="0">
                <a:latin typeface="Calibri"/>
                <a:ea typeface="Calibri"/>
                <a:cs typeface="Calibri"/>
                <a:sym typeface="Calibri"/>
              </a:rPr>
              <a:t>/08/2020</a:t>
            </a:r>
            <a:endParaRPr sz="5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93" y="3356083"/>
            <a:ext cx="4768625" cy="9399883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8858250" y="4714211"/>
            <a:ext cx="1028700" cy="0"/>
          </a:xfrm>
          <a:prstGeom prst="straightConnector1">
            <a:avLst/>
          </a:prstGeom>
          <a:noFill/>
          <a:ln w="25400" cap="flat">
            <a:solidFill>
              <a:srgbClr val="5B9BD5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uadroTexto 4"/>
          <p:cNvSpPr txBox="1"/>
          <p:nvPr/>
        </p:nvSpPr>
        <p:spPr>
          <a:xfrm>
            <a:off x="10190081" y="4384633"/>
            <a:ext cx="567791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1327 Camas UTI Covid-19</a:t>
            </a:r>
            <a:endParaRPr kumimoji="0" lang="es-A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357336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9" y="-2"/>
            <a:ext cx="24373423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8" y="-2"/>
            <a:ext cx="24373423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8310789" y="3361132"/>
            <a:ext cx="7362050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839099" y="7640920"/>
            <a:ext cx="5360417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818671" y="7280413"/>
            <a:ext cx="3736696" cy="265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1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0" b="1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58" name="Shape 58"/>
          <p:cNvSpPr/>
          <p:nvPr/>
        </p:nvSpPr>
        <p:spPr>
          <a:xfrm>
            <a:off x="8417067" y="7640920"/>
            <a:ext cx="5857579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557707" y="7302857"/>
            <a:ext cx="3576300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16000" b="1" dirty="0" smtClean="0">
                <a:solidFill>
                  <a:srgbClr val="FFFFFF"/>
                </a:solidFill>
              </a:rPr>
              <a:t>4</a:t>
            </a:r>
            <a:r>
              <a:rPr sz="16000" b="1" dirty="0" smtClean="0">
                <a:solidFill>
                  <a:srgbClr val="FFFFFF"/>
                </a:solidFill>
              </a:rPr>
              <a:t>5%</a:t>
            </a:r>
            <a:endParaRPr sz="16000" b="1" dirty="0">
              <a:solidFill>
                <a:srgbClr val="FFFFFF"/>
              </a:solidFill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0325211" y="5434204"/>
            <a:ext cx="3766486" cy="919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sz="47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4700" b="1"/>
              <a:t>test realizados</a:t>
            </a:r>
          </a:p>
        </p:txBody>
      </p:sp>
      <p:sp>
        <p:nvSpPr>
          <p:cNvPr id="61" name="Shape 61"/>
          <p:cNvSpPr/>
          <p:nvPr/>
        </p:nvSpPr>
        <p:spPr>
          <a:xfrm>
            <a:off x="1142065" y="9807948"/>
            <a:ext cx="6754484" cy="239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porcentaje de positividad </a:t>
            </a:r>
          </a:p>
          <a:p>
            <a:pPr lvl="0" algn="ctr" defTabSz="457200"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de los últimos 7 días</a:t>
            </a:r>
          </a:p>
        </p:txBody>
      </p:sp>
      <p:sp>
        <p:nvSpPr>
          <p:cNvPr id="62" name="Shape 62"/>
          <p:cNvSpPr/>
          <p:nvPr/>
        </p:nvSpPr>
        <p:spPr>
          <a:xfrm>
            <a:off x="9717481" y="9807964"/>
            <a:ext cx="3265476" cy="1508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de los casos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recuperados</a:t>
            </a:r>
          </a:p>
        </p:txBody>
      </p:sp>
      <p:sp>
        <p:nvSpPr>
          <p:cNvPr id="63" name="Shape 63"/>
          <p:cNvSpPr/>
          <p:nvPr/>
        </p:nvSpPr>
        <p:spPr>
          <a:xfrm>
            <a:off x="16352974" y="9762383"/>
            <a:ext cx="5217350" cy="1508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tasa de duplicación </a:t>
            </a:r>
          </a:p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de casos</a:t>
            </a:r>
          </a:p>
        </p:txBody>
      </p:sp>
      <p:sp>
        <p:nvSpPr>
          <p:cNvPr id="64" name="Shape 64"/>
          <p:cNvSpPr/>
          <p:nvPr/>
        </p:nvSpPr>
        <p:spPr>
          <a:xfrm>
            <a:off x="15280623" y="7595355"/>
            <a:ext cx="7362050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596657" y="3023068"/>
            <a:ext cx="6790320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0" b="1" dirty="0" smtClean="0">
                <a:solidFill>
                  <a:srgbClr val="FFFFFF"/>
                </a:solidFill>
              </a:rPr>
              <a:t>1</a:t>
            </a:r>
            <a:r>
              <a:rPr lang="es-AR" sz="16000" b="1" dirty="0" smtClean="0">
                <a:solidFill>
                  <a:srgbClr val="FFFFFF"/>
                </a:solidFill>
              </a:rPr>
              <a:t>89</a:t>
            </a:r>
            <a:r>
              <a:rPr sz="16000" b="1" dirty="0" smtClean="0">
                <a:solidFill>
                  <a:srgbClr val="FFFFFF"/>
                </a:solidFill>
              </a:rPr>
              <a:t>.</a:t>
            </a:r>
            <a:r>
              <a:rPr lang="es-AR" sz="16000" b="1" dirty="0" smtClean="0">
                <a:solidFill>
                  <a:srgbClr val="FFFFFF"/>
                </a:solidFill>
              </a:rPr>
              <a:t>028</a:t>
            </a:r>
            <a:endParaRPr sz="16000" b="1" dirty="0">
              <a:solidFill>
                <a:srgbClr val="FFFFFF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816717" y="3361132"/>
            <a:ext cx="5360416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209" y="5172105"/>
            <a:ext cx="7049778" cy="29460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2840221" y="2940518"/>
            <a:ext cx="3313407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000" b="1" dirty="0" smtClean="0">
                <a:solidFill>
                  <a:srgbClr val="FFFFFF"/>
                </a:solidFill>
              </a:rPr>
              <a:t>32</a:t>
            </a:r>
            <a:r>
              <a:rPr lang="es-AR" sz="17000" b="1" dirty="0" smtClean="0">
                <a:solidFill>
                  <a:srgbClr val="FFFFFF"/>
                </a:solidFill>
              </a:rPr>
              <a:t>0</a:t>
            </a:r>
            <a:endParaRPr sz="17000" b="1" dirty="0">
              <a:solidFill>
                <a:srgbClr val="FFFFFF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2565545" y="5406927"/>
            <a:ext cx="3862760" cy="1508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localidades sin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casos activos</a:t>
            </a:r>
          </a:p>
        </p:txBody>
      </p:sp>
      <p:pic>
        <p:nvPicPr>
          <p:cNvPr id="7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286" y="5172105"/>
            <a:ext cx="8966007" cy="29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810" y="9394536"/>
            <a:ext cx="7362050" cy="356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6984" y="9430949"/>
            <a:ext cx="7866171" cy="31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6831" y="9472237"/>
            <a:ext cx="9311249" cy="26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6078029" y="7280413"/>
            <a:ext cx="5581657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/>
            </a:pPr>
            <a:r>
              <a:rPr sz="16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AR" sz="16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sz="16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AR" sz="16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90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días</a:t>
            </a:r>
            <a:endParaRPr sz="9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6825447" y="3360744"/>
            <a:ext cx="5857579" cy="1983253"/>
          </a:xfrm>
          <a:prstGeom prst="rect">
            <a:avLst/>
          </a:prstGeom>
          <a:solidFill>
            <a:srgbClr val="009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7254353" y="2940131"/>
            <a:ext cx="4999766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17000" b="1" dirty="0" smtClean="0">
                <a:solidFill>
                  <a:srgbClr val="FFFFFF"/>
                </a:solidFill>
              </a:rPr>
              <a:t>8</a:t>
            </a:r>
            <a:r>
              <a:rPr sz="17000" b="1" dirty="0" smtClean="0">
                <a:solidFill>
                  <a:srgbClr val="FFFFFF"/>
                </a:solidFill>
              </a:rPr>
              <a:t>.</a:t>
            </a:r>
            <a:r>
              <a:rPr lang="es-AR" sz="17000" b="1" dirty="0" smtClean="0">
                <a:solidFill>
                  <a:srgbClr val="FFFFFF"/>
                </a:solidFill>
              </a:rPr>
              <a:t>117</a:t>
            </a:r>
            <a:endParaRPr sz="17000" b="1" dirty="0">
              <a:solidFill>
                <a:srgbClr val="FFFFFF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7348076" y="5527773"/>
            <a:ext cx="4812320" cy="1508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casos confirmados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defRPr sz="1800"/>
            </a:pPr>
            <a:r>
              <a:rPr sz="4700" b="1">
                <a:latin typeface="Calibri"/>
                <a:ea typeface="Calibri"/>
                <a:cs typeface="Calibri"/>
                <a:sym typeface="Calibri"/>
              </a:rPr>
              <a:t>COVID-19</a:t>
            </a:r>
          </a:p>
        </p:txBody>
      </p:sp>
      <p:pic>
        <p:nvPicPr>
          <p:cNvPr id="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83858" y="5235003"/>
            <a:ext cx="7750144" cy="294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384800" y="1578940"/>
            <a:ext cx="15808815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5500" b="1" dirty="0" err="1"/>
              <a:t>Curva</a:t>
            </a:r>
            <a:r>
              <a:rPr sz="5500" b="1" dirty="0"/>
              <a:t> </a:t>
            </a:r>
            <a:r>
              <a:rPr sz="5500" b="1" dirty="0" err="1"/>
              <a:t>epidémica</a:t>
            </a:r>
            <a:r>
              <a:rPr sz="5500" b="1" dirty="0"/>
              <a:t> </a:t>
            </a:r>
            <a:r>
              <a:rPr lang="es-AR" sz="5500" b="1" dirty="0" smtClean="0"/>
              <a:t>por día según Residencia</a:t>
            </a:r>
            <a:r>
              <a:rPr sz="5500" b="1" dirty="0" smtClean="0"/>
              <a:t>. </a:t>
            </a:r>
            <a:r>
              <a:rPr lang="es-AR" sz="5500" b="1" dirty="0" smtClean="0"/>
              <a:t>COVID-19. </a:t>
            </a:r>
          </a:p>
          <a:p>
            <a:pPr lvl="0">
              <a:defRPr sz="1800" b="0"/>
            </a:pPr>
            <a:r>
              <a:rPr lang="es-AR" sz="5500" b="1" dirty="0" smtClean="0"/>
              <a:t>Provincia de Córdoba</a:t>
            </a:r>
          </a:p>
          <a:p>
            <a:pPr lvl="0">
              <a:defRPr sz="1800" b="0"/>
            </a:pPr>
            <a:endParaRPr sz="5500" b="1" dirty="0"/>
          </a:p>
        </p:txBody>
      </p:sp>
      <p:pic>
        <p:nvPicPr>
          <p:cNvPr id="9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8747796" y="5454075"/>
            <a:ext cx="5168478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4000" b="1" dirty="0" smtClean="0">
                <a:solidFill>
                  <a:srgbClr val="1A4770"/>
                </a:solidFill>
              </a:rPr>
              <a:t>Tanto en capital como interior el mayor número de casos se observa en agosto</a:t>
            </a:r>
            <a:endParaRPr sz="4000" b="1" dirty="0">
              <a:solidFill>
                <a:srgbClr val="1A477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8" y="3444728"/>
            <a:ext cx="16731527" cy="86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03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2444250" y="1500569"/>
            <a:ext cx="14449685" cy="188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sz="5500" b="1">
                <a:latin typeface="Calibri"/>
                <a:ea typeface="Calibri"/>
                <a:cs typeface="Calibri"/>
                <a:sym typeface="Calibri"/>
              </a:rPr>
              <a:t>Casos Confirmados según Residencia. COVID-19. </a:t>
            </a:r>
          </a:p>
          <a:p>
            <a:pPr lvl="0" defTabSz="457200">
              <a:defRPr sz="1800"/>
            </a:pPr>
            <a:r>
              <a:rPr sz="5500" b="1">
                <a:latin typeface="Calibri"/>
                <a:ea typeface="Calibri"/>
                <a:cs typeface="Calibri"/>
                <a:sym typeface="Calibri"/>
              </a:rPr>
              <a:t>Provincia de Córdoba.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86" y="5708073"/>
            <a:ext cx="13443647" cy="6628323"/>
          </a:xfrm>
          <a:prstGeom prst="rect">
            <a:avLst/>
          </a:prstGeom>
        </p:spPr>
      </p:pic>
      <p:sp>
        <p:nvSpPr>
          <p:cNvPr id="17" name="Shape 96"/>
          <p:cNvSpPr/>
          <p:nvPr/>
        </p:nvSpPr>
        <p:spPr>
          <a:xfrm>
            <a:off x="16977062" y="6916866"/>
            <a:ext cx="447622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0A3D1"/>
                </a:solidFill>
              </a:rPr>
              <a:t>Capital</a:t>
            </a:r>
          </a:p>
        </p:txBody>
      </p:sp>
      <p:sp>
        <p:nvSpPr>
          <p:cNvPr id="18" name="Shape 97"/>
          <p:cNvSpPr/>
          <p:nvPr/>
        </p:nvSpPr>
        <p:spPr>
          <a:xfrm>
            <a:off x="21940325" y="6740072"/>
            <a:ext cx="1650514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 smtClean="0">
                <a:solidFill>
                  <a:srgbClr val="1A4770"/>
                </a:solidFill>
              </a:rPr>
              <a:t>3757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s-AR" dirty="0"/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6000" b="1" dirty="0">
              <a:solidFill>
                <a:srgbClr val="1A4770"/>
              </a:solidFill>
            </a:endParaRPr>
          </a:p>
        </p:txBody>
      </p:sp>
      <p:sp>
        <p:nvSpPr>
          <p:cNvPr id="19" name="Shape 98"/>
          <p:cNvSpPr/>
          <p:nvPr/>
        </p:nvSpPr>
        <p:spPr>
          <a:xfrm>
            <a:off x="16977062" y="7723803"/>
            <a:ext cx="6777545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" name="Shape 100"/>
          <p:cNvSpPr/>
          <p:nvPr/>
        </p:nvSpPr>
        <p:spPr>
          <a:xfrm>
            <a:off x="16977062" y="7929543"/>
            <a:ext cx="447622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0A3D1"/>
                </a:solidFill>
              </a:rPr>
              <a:t>Interior</a:t>
            </a:r>
          </a:p>
        </p:txBody>
      </p:sp>
      <p:sp>
        <p:nvSpPr>
          <p:cNvPr id="21" name="Shape 101"/>
          <p:cNvSpPr/>
          <p:nvPr/>
        </p:nvSpPr>
        <p:spPr>
          <a:xfrm>
            <a:off x="22008835" y="7723803"/>
            <a:ext cx="16504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 smtClean="0">
                <a:solidFill>
                  <a:srgbClr val="1A4770"/>
                </a:solidFill>
              </a:rPr>
              <a:t>4567</a:t>
            </a:r>
            <a:endParaRPr sz="6000" b="1" dirty="0">
              <a:solidFill>
                <a:srgbClr val="1A4770"/>
              </a:solidFill>
            </a:endParaRPr>
          </a:p>
        </p:txBody>
      </p:sp>
      <p:sp>
        <p:nvSpPr>
          <p:cNvPr id="22" name="Shape 96"/>
          <p:cNvSpPr/>
          <p:nvPr/>
        </p:nvSpPr>
        <p:spPr>
          <a:xfrm>
            <a:off x="16977062" y="9505997"/>
            <a:ext cx="447622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 smtClean="0">
                <a:solidFill>
                  <a:srgbClr val="00A3D1"/>
                </a:solidFill>
              </a:rPr>
              <a:t>Capital</a:t>
            </a:r>
            <a:r>
              <a:rPr lang="es-AR" sz="3500" b="1" dirty="0" smtClean="0">
                <a:solidFill>
                  <a:srgbClr val="00A3D1"/>
                </a:solidFill>
              </a:rPr>
              <a:t> Activos</a:t>
            </a:r>
            <a:endParaRPr sz="3500" b="1" dirty="0">
              <a:solidFill>
                <a:srgbClr val="00A3D1"/>
              </a:solidFill>
            </a:endParaRPr>
          </a:p>
        </p:txBody>
      </p:sp>
      <p:sp>
        <p:nvSpPr>
          <p:cNvPr id="23" name="Shape 97"/>
          <p:cNvSpPr/>
          <p:nvPr/>
        </p:nvSpPr>
        <p:spPr>
          <a:xfrm>
            <a:off x="21940325" y="9329203"/>
            <a:ext cx="1650514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6000" b="1">
                <a:solidFill>
                  <a:srgbClr val="1A477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 smtClean="0">
                <a:solidFill>
                  <a:srgbClr val="1A4770"/>
                </a:solidFill>
              </a:rPr>
              <a:t>1510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AR" sz="6000" b="1" dirty="0" smtClean="0">
                <a:solidFill>
                  <a:srgbClr val="1A4770"/>
                </a:solidFill>
              </a:rPr>
              <a:t>2070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s-AR" dirty="0"/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6000" b="1" dirty="0">
              <a:solidFill>
                <a:srgbClr val="1A4770"/>
              </a:solidFill>
            </a:endParaRPr>
          </a:p>
        </p:txBody>
      </p:sp>
      <p:sp>
        <p:nvSpPr>
          <p:cNvPr id="24" name="Shape 98"/>
          <p:cNvSpPr/>
          <p:nvPr/>
        </p:nvSpPr>
        <p:spPr>
          <a:xfrm>
            <a:off x="16977062" y="10312934"/>
            <a:ext cx="6777545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" name="Shape 100"/>
          <p:cNvSpPr/>
          <p:nvPr/>
        </p:nvSpPr>
        <p:spPr>
          <a:xfrm>
            <a:off x="16977062" y="10518674"/>
            <a:ext cx="447622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500" b="1">
                <a:solidFill>
                  <a:srgbClr val="00A3D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 smtClean="0">
                <a:solidFill>
                  <a:srgbClr val="00A3D1"/>
                </a:solidFill>
              </a:rPr>
              <a:t>Interior</a:t>
            </a:r>
            <a:r>
              <a:rPr lang="es-AR" sz="3500" b="1" dirty="0" smtClean="0">
                <a:solidFill>
                  <a:srgbClr val="00A3D1"/>
                </a:solidFill>
              </a:rPr>
              <a:t> Activos</a:t>
            </a:r>
            <a:endParaRPr sz="3500" b="1" dirty="0">
              <a:solidFill>
                <a:srgbClr val="00A3D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58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821132" y="1968247"/>
            <a:ext cx="5703429" cy="103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5500" b="1"/>
              <a:t>Ciudad de Córdoba</a:t>
            </a:r>
          </a:p>
        </p:txBody>
      </p:sp>
      <p:sp>
        <p:nvSpPr>
          <p:cNvPr id="113" name="Shape 113"/>
          <p:cNvSpPr/>
          <p:nvPr/>
        </p:nvSpPr>
        <p:spPr>
          <a:xfrm>
            <a:off x="13367332" y="1968247"/>
            <a:ext cx="6363389" cy="103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5500" b="1"/>
              <a:t>Provincia de Córdoba</a:t>
            </a:r>
          </a:p>
        </p:txBody>
      </p:sp>
      <p:pic>
        <p:nvPicPr>
          <p:cNvPr id="11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046915" y="11967168"/>
            <a:ext cx="10604501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2348259" y="11967168"/>
            <a:ext cx="10604501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0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1034603" y="3733810"/>
            <a:ext cx="10604501" cy="7574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259" y="3679702"/>
            <a:ext cx="10105394" cy="72993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2146696" y="2223252"/>
            <a:ext cx="14096001" cy="103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5500" b="1" dirty="0" err="1"/>
              <a:t>Geriátricos</a:t>
            </a:r>
            <a:r>
              <a:rPr sz="5500" b="1" dirty="0"/>
              <a:t> </a:t>
            </a:r>
            <a:r>
              <a:rPr sz="5500" b="1" dirty="0" err="1"/>
              <a:t>afectados</a:t>
            </a:r>
            <a:r>
              <a:rPr sz="5500" b="1" dirty="0"/>
              <a:t> </a:t>
            </a:r>
            <a:r>
              <a:rPr sz="5500" b="1" dirty="0" err="1"/>
              <a:t>según</a:t>
            </a:r>
            <a:r>
              <a:rPr sz="5500" b="1" dirty="0"/>
              <a:t> </a:t>
            </a:r>
            <a:r>
              <a:rPr sz="5500" b="1" dirty="0" err="1"/>
              <a:t>evolución</a:t>
            </a:r>
            <a:r>
              <a:rPr sz="5500" b="1" dirty="0"/>
              <a:t> COVID-19</a:t>
            </a:r>
          </a:p>
        </p:txBody>
      </p:sp>
      <p:sp>
        <p:nvSpPr>
          <p:cNvPr id="130" name="Shape 130"/>
          <p:cNvSpPr/>
          <p:nvPr/>
        </p:nvSpPr>
        <p:spPr>
          <a:xfrm>
            <a:off x="5686686" y="9817419"/>
            <a:ext cx="1387206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4000" b="1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848484"/>
                </a:solidFill>
              </a:rPr>
              <a:t>N:1</a:t>
            </a:r>
          </a:p>
        </p:txBody>
      </p:sp>
      <p:sp>
        <p:nvSpPr>
          <p:cNvPr id="131" name="Shape 131"/>
          <p:cNvSpPr/>
          <p:nvPr/>
        </p:nvSpPr>
        <p:spPr>
          <a:xfrm>
            <a:off x="12677995" y="9817419"/>
            <a:ext cx="1387206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4000" b="1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848484"/>
                </a:solidFill>
              </a:rPr>
              <a:t>N:1</a:t>
            </a:r>
          </a:p>
        </p:txBody>
      </p:sp>
      <p:sp>
        <p:nvSpPr>
          <p:cNvPr id="132" name="Shape 132"/>
          <p:cNvSpPr/>
          <p:nvPr/>
        </p:nvSpPr>
        <p:spPr>
          <a:xfrm>
            <a:off x="14980936" y="4742553"/>
            <a:ext cx="1387206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4000" b="1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848484"/>
                </a:solidFill>
              </a:rPr>
              <a:t>N:7</a:t>
            </a:r>
          </a:p>
        </p:txBody>
      </p:sp>
      <p:pic>
        <p:nvPicPr>
          <p:cNvPr id="13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8417" y="4461084"/>
            <a:ext cx="14624073" cy="744918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 rot="4601">
            <a:off x="17748775" y="4583729"/>
            <a:ext cx="5506095" cy="7347669"/>
          </a:xfrm>
          <a:prstGeom prst="rect">
            <a:avLst/>
          </a:prstGeom>
          <a:solidFill>
            <a:srgbClr val="D2D2D2">
              <a:alpha val="5045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BBB2D"/>
                </a:solidFill>
              </a:defRPr>
            </a:pPr>
            <a:endParaRPr/>
          </a:p>
        </p:txBody>
      </p:sp>
      <p:pic>
        <p:nvPicPr>
          <p:cNvPr id="135" name="pasted-image.pdf"/>
          <p:cNvPicPr/>
          <p:nvPr/>
        </p:nvPicPr>
        <p:blipFill>
          <a:blip r:embed="rId5">
            <a:alphaModFix amt="30000"/>
            <a:extLst/>
          </a:blip>
          <a:stretch>
            <a:fillRect/>
          </a:stretch>
        </p:blipFill>
        <p:spPr>
          <a:xfrm>
            <a:off x="16739871" y="11755982"/>
            <a:ext cx="7524324" cy="30851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110398" y="4852057"/>
            <a:ext cx="4783271" cy="646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Abril: </a:t>
            </a: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geriátrico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afectado</a:t>
            </a:r>
            <a:r>
              <a:rPr sz="37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57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vinculados</a:t>
            </a: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Julio: </a:t>
            </a: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geriátrico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afectado</a:t>
            </a:r>
            <a:r>
              <a:rPr sz="37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vinculados</a:t>
            </a: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Agosto: </a:t>
            </a:r>
          </a:p>
          <a:p>
            <a:pPr lvl="0" defTabSz="457200">
              <a:defRPr sz="1800"/>
            </a:pP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geriátricos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afectados</a:t>
            </a:r>
            <a:r>
              <a:rPr sz="37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7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lang="es-AR" sz="3700" b="1" dirty="0" smtClean="0">
                <a:latin typeface="Calibri"/>
                <a:ea typeface="Calibri"/>
                <a:cs typeface="Calibri"/>
                <a:sym typeface="Calibri"/>
              </a:rPr>
              <a:t>70</a:t>
            </a:r>
            <a:r>
              <a:rPr sz="37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sz="3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700" dirty="0" err="1">
                <a:latin typeface="Calibri"/>
                <a:ea typeface="Calibri"/>
                <a:cs typeface="Calibri"/>
                <a:sym typeface="Calibri"/>
              </a:rPr>
              <a:t>vinculados</a:t>
            </a:r>
            <a:endParaRPr sz="3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 flipV="1">
            <a:off x="2294214" y="12511744"/>
            <a:ext cx="20985555" cy="1"/>
          </a:xfrm>
          <a:prstGeom prst="line">
            <a:avLst/>
          </a:prstGeom>
          <a:ln w="25400">
            <a:solidFill>
              <a:srgbClr val="A5A5A5"/>
            </a:solidFill>
          </a:ln>
        </p:spPr>
        <p:txBody>
          <a:bodyPr lIns="45718" tIns="45718" rIns="45718" bIns="45718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41"/>
          <p:cNvSpPr/>
          <p:nvPr/>
        </p:nvSpPr>
        <p:spPr>
          <a:xfrm>
            <a:off x="16673097" y="4561860"/>
            <a:ext cx="5626383" cy="3199953"/>
          </a:xfrm>
          <a:prstGeom prst="rect">
            <a:avLst/>
          </a:prstGeom>
          <a:solidFill>
            <a:srgbClr val="D2D2D2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16720116" y="8489727"/>
            <a:ext cx="5626383" cy="3199953"/>
          </a:xfrm>
          <a:prstGeom prst="rect">
            <a:avLst/>
          </a:prstGeom>
          <a:solidFill>
            <a:srgbClr val="D2D2D2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7087600" y="8665457"/>
            <a:ext cx="4891414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AR" sz="4000" dirty="0">
                <a:solidFill>
                  <a:schemeClr val="tx1"/>
                </a:solidFill>
              </a:rPr>
              <a:t>Mayor número de fallecidos en agosto, con mayor proporción en el interior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098684" y="1500569"/>
            <a:ext cx="1365598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Fallecidos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COVID-19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fallecimiento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defTabSz="457200">
              <a:defRPr sz="1800"/>
            </a:pPr>
            <a:r>
              <a:rPr sz="5500" b="1" dirty="0" err="1"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sz="5500" b="1" dirty="0">
                <a:latin typeface="Calibri"/>
                <a:ea typeface="Calibri"/>
                <a:cs typeface="Calibri"/>
                <a:sym typeface="Calibri"/>
              </a:rPr>
              <a:t> de Córdoba. 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N=1</a:t>
            </a: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pasted-image.pdf"/>
          <p:cNvPicPr/>
          <p:nvPr/>
        </p:nvPicPr>
        <p:blipFill>
          <a:blip r:embed="rId4">
            <a:alphaModFix amt="30000"/>
            <a:extLst/>
          </a:blip>
          <a:stretch>
            <a:fillRect/>
          </a:stretch>
        </p:blipFill>
        <p:spPr>
          <a:xfrm>
            <a:off x="14974982" y="12275806"/>
            <a:ext cx="8415739" cy="31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87" y="3247820"/>
            <a:ext cx="15270810" cy="9187937"/>
          </a:xfrm>
          <a:prstGeom prst="rect">
            <a:avLst/>
          </a:prstGeom>
        </p:spPr>
      </p:pic>
      <p:sp>
        <p:nvSpPr>
          <p:cNvPr id="15" name="1 CuadroTexto"/>
          <p:cNvSpPr txBox="1"/>
          <p:nvPr/>
        </p:nvSpPr>
        <p:spPr>
          <a:xfrm>
            <a:off x="17597495" y="6084672"/>
            <a:ext cx="3170712" cy="107721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s-AR" sz="3200" b="1" dirty="0">
                <a:solidFill>
                  <a:schemeClr val="tx1"/>
                </a:solidFill>
              </a:rPr>
              <a:t>Tasa de letalidad= 1,5%</a:t>
            </a:r>
          </a:p>
        </p:txBody>
      </p:sp>
      <p:sp>
        <p:nvSpPr>
          <p:cNvPr id="17" name="3 CuadroTexto"/>
          <p:cNvSpPr txBox="1"/>
          <p:nvPr/>
        </p:nvSpPr>
        <p:spPr>
          <a:xfrm>
            <a:off x="17022207" y="5075478"/>
            <a:ext cx="5019507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s-AR" sz="3200" b="1" dirty="0">
                <a:solidFill>
                  <a:schemeClr val="tx1"/>
                </a:solidFill>
              </a:rPr>
              <a:t>126  personas fallecidas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070975" y="1240973"/>
            <a:ext cx="1781096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Casos y tasa de incidencia COVID-19 provincias de Argentina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AR" sz="5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Provincia de Córdoba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54" y="3500880"/>
            <a:ext cx="22893691" cy="94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06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0465" y="-49665"/>
            <a:ext cx="6745895" cy="198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749" y="13284598"/>
            <a:ext cx="24579498" cy="44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070975" y="1240973"/>
            <a:ext cx="1628009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Casos y tasa de incidencia COVID-19 por departamento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AR" sz="5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lang="es-AR" sz="5500" b="1" dirty="0" smtClean="0">
                <a:latin typeface="Calibri"/>
                <a:ea typeface="Calibri"/>
                <a:cs typeface="Calibri"/>
                <a:sym typeface="Calibri"/>
              </a:rPr>
              <a:t>Provincia de Córdoba</a:t>
            </a:r>
            <a:r>
              <a:rPr sz="55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89993" y="5377713"/>
            <a:ext cx="570127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Las mayores tasas de incidencia se observan para los </a:t>
            </a:r>
            <a:r>
              <a:rPr lang="es-AR" dirty="0" smtClean="0"/>
              <a:t>departamentos</a:t>
            </a:r>
          </a:p>
          <a:p>
            <a:pPr algn="ctr"/>
            <a:endParaRPr lang="es-AR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 smtClean="0"/>
              <a:t>Marcos Juárez </a:t>
            </a:r>
            <a:r>
              <a:rPr lang="es-AR" dirty="0"/>
              <a:t>(</a:t>
            </a:r>
            <a:r>
              <a:rPr lang="es-AR" dirty="0" smtClean="0"/>
              <a:t>9,79%0)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 smtClean="0"/>
              <a:t>Tercero </a:t>
            </a:r>
            <a:r>
              <a:rPr lang="es-AR" dirty="0"/>
              <a:t>Arriba (</a:t>
            </a:r>
            <a:r>
              <a:rPr lang="es-AR" dirty="0" smtClean="0"/>
              <a:t>4,61%0)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 smtClean="0"/>
              <a:t>Río </a:t>
            </a:r>
            <a:r>
              <a:rPr lang="es-AR" dirty="0"/>
              <a:t>Cuarto (4,31%0) </a:t>
            </a:r>
            <a:endParaRPr lang="es-A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 smtClean="0"/>
              <a:t>Juárez </a:t>
            </a:r>
            <a:r>
              <a:rPr lang="es-AR" dirty="0" err="1" smtClean="0"/>
              <a:t>Celman</a:t>
            </a:r>
            <a:r>
              <a:rPr lang="es-AR" dirty="0" smtClean="0"/>
              <a:t> (3,58%0</a:t>
            </a:r>
            <a:r>
              <a:rPr lang="es-AR" sz="2800" dirty="0"/>
              <a:t>)</a:t>
            </a:r>
            <a:endParaRPr lang="es-AR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07" y="3717949"/>
            <a:ext cx="16720558" cy="87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8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